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36" r:id="rId13"/>
    <p:sldId id="332" r:id="rId14"/>
    <p:sldId id="333" r:id="rId15"/>
    <p:sldId id="334" r:id="rId16"/>
    <p:sldId id="335" r:id="rId17"/>
    <p:sldId id="311" r:id="rId18"/>
    <p:sldId id="326" r:id="rId19"/>
    <p:sldId id="325" r:id="rId20"/>
    <p:sldId id="327" r:id="rId21"/>
    <p:sldId id="324" r:id="rId22"/>
    <p:sldId id="329" r:id="rId23"/>
    <p:sldId id="330" r:id="rId24"/>
    <p:sldId id="331" r:id="rId25"/>
    <p:sldId id="268" r:id="rId26"/>
    <p:sldId id="269" r:id="rId27"/>
    <p:sldId id="270" r:id="rId28"/>
    <p:sldId id="315" r:id="rId29"/>
    <p:sldId id="320" r:id="rId30"/>
    <p:sldId id="321" r:id="rId31"/>
    <p:sldId id="322" r:id="rId32"/>
    <p:sldId id="271" r:id="rId33"/>
    <p:sldId id="272" r:id="rId34"/>
    <p:sldId id="306" r:id="rId35"/>
    <p:sldId id="307" r:id="rId36"/>
    <p:sldId id="308" r:id="rId37"/>
    <p:sldId id="309" r:id="rId38"/>
    <p:sldId id="310" r:id="rId39"/>
    <p:sldId id="296" r:id="rId40"/>
    <p:sldId id="304" r:id="rId41"/>
    <p:sldId id="295" r:id="rId42"/>
    <p:sldId id="297" r:id="rId43"/>
    <p:sldId id="298" r:id="rId44"/>
    <p:sldId id="301" r:id="rId45"/>
    <p:sldId id="302" r:id="rId46"/>
    <p:sldId id="303" r:id="rId47"/>
    <p:sldId id="299" r:id="rId48"/>
    <p:sldId id="300" r:id="rId4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61" autoAdjust="0"/>
  </p:normalViewPr>
  <p:slideViewPr>
    <p:cSldViewPr>
      <p:cViewPr varScale="1">
        <p:scale>
          <a:sx n="90" d="100"/>
          <a:sy n="90" d="100"/>
        </p:scale>
        <p:origin x="-330" y="-10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</a:p>
          <a:p>
            <a:pPr lvl="1"/>
            <a:r>
              <a:rPr lang="en-US" baseline="0" dirty="0" smtClean="0"/>
              <a:t>This article describes how I got my brain injury.</a:t>
            </a:r>
          </a:p>
          <a:p>
            <a:pPr lvl="1"/>
            <a:r>
              <a:rPr lang="en-US" baseline="0" dirty="0" smtClean="0"/>
              <a:t>Note:  I lived in Ohio at the time</a:t>
            </a:r>
          </a:p>
          <a:p>
            <a:pPr lvl="1"/>
            <a:r>
              <a:rPr lang="en-US" baseline="0" dirty="0" smtClean="0"/>
              <a:t>Note:  I am cyclist;  I have completed a 200 km ride in Europe;  I biked on a relay team that won an Olympic Triathlon in Vermilion Ohio.</a:t>
            </a:r>
          </a:p>
          <a:p>
            <a:pPr lvl="1"/>
            <a:r>
              <a:rPr lang="en-US" baseline="0" dirty="0" smtClean="0"/>
              <a:t>Thank you for attending this </a:t>
            </a:r>
            <a:r>
              <a:rPr lang="en-US" baseline="0" dirty="0" smtClean="0"/>
              <a:t>session about bike trainers.</a:t>
            </a:r>
            <a:endParaRPr lang="en-US" baseline="0" dirty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Trainer resistance abates as it</a:t>
            </a:r>
            <a:r>
              <a:rPr lang="en-US" baseline="0" dirty="0" smtClean="0"/>
              <a:t> is used.  How was this accounted for?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is intended for those that want to understand details of how I transformed my bike.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5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baseline="0" dirty="0" smtClean="0"/>
              <a:t>embedded a spreadsheet </a:t>
            </a:r>
            <a:r>
              <a:rPr lang="en-US" b="1" baseline="0" dirty="0" smtClean="0"/>
              <a:t>SLIDE 30 </a:t>
            </a:r>
            <a:r>
              <a:rPr lang="en-US" baseline="0" dirty="0" smtClean="0"/>
              <a:t>[not shown]  to use the serial output from you riding your bike on a trainer, to calculate your </a:t>
            </a:r>
            <a:r>
              <a:rPr lang="en-US" baseline="0" dirty="0" err="1" smtClean="0"/>
              <a:t>speedGradient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</a:p>
          <a:p>
            <a:pPr lvl="1"/>
            <a:r>
              <a:rPr lang="en-US" dirty="0" smtClean="0"/>
              <a:t>Note the exponential</a:t>
            </a:r>
            <a:r>
              <a:rPr lang="en-US" baseline="0" dirty="0" smtClean="0"/>
              <a:t> function used – this accounts the lack of resistance as the trainer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watch me fly from KGAI to KBWI, I do not translate linearly from a Maximum speed to throttle position:  I use more math and account for the trainer’s decrease in resistance from use.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Here is the Heads Up Display I look at…</a:t>
            </a:r>
          </a:p>
          <a:p>
            <a:pPr lvl="1"/>
            <a:r>
              <a:rPr lang="en-US" dirty="0" smtClean="0"/>
              <a:t>GPS,</a:t>
            </a:r>
            <a:r>
              <a:rPr lang="en-US" baseline="0" dirty="0" smtClean="0"/>
              <a:t> throttle, air speed, aileron (and trim), elevator (and trim), rudder, heading, altitude above ground, altitude above sea level</a:t>
            </a:r>
          </a:p>
          <a:p>
            <a:pPr lvl="1"/>
            <a:r>
              <a:rPr lang="en-US" baseline="0" dirty="0" smtClean="0"/>
              <a:t>I takes about two minutes for the software to start running</a:t>
            </a:r>
            <a:endParaRPr lang="en-US" dirty="0" smtClean="0"/>
          </a:p>
          <a:p>
            <a:pPr lvl="1"/>
            <a:r>
              <a:rPr lang="en-US" baseline="0" dirty="0" smtClean="0"/>
              <a:t>The flight from Gaithersburg to BWI takes about 16 minutes.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presentation is about two boring activities:  riding a bike trainer and playing a flight simulator.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Combining them rendered</a:t>
            </a:r>
            <a:r>
              <a:rPr lang="en-US" baseline="0" dirty="0" smtClean="0"/>
              <a:t> an enjoyable activity.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Lots of hyperlinks in this presentation.</a:t>
            </a:r>
            <a:endParaRPr lang="en-US" dirty="0" smtClean="0"/>
          </a:p>
          <a:p>
            <a:r>
              <a:rPr lang="en-US" dirty="0" smtClean="0"/>
              <a:t>In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unheard of.  Even so, I thought I should be at least by at least familiar with a piper cub aeronautical characteristics. 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Who can tell me the names of two people who flew without single a lesson?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I maintained my cycling abilities while living in  the NE Ohio by riding a bike trainer.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combined them and translated rear tire speed into a throttle position.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 would capture serial output…</a:t>
            </a:r>
          </a:p>
          <a:p>
            <a:endParaRPr lang="en-US" dirty="0" smtClean="0"/>
          </a:p>
          <a:p>
            <a:r>
              <a:rPr lang="en-US" dirty="0" smtClean="0"/>
              <a:t>I used </a:t>
            </a:r>
            <a:r>
              <a:rPr lang="en-US" dirty="0" err="1" smtClean="0"/>
              <a:t>flightgear</a:t>
            </a:r>
            <a:r>
              <a:rPr lang="en-US" dirty="0" smtClean="0"/>
              <a:t> 2016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flightgear</a:t>
            </a:r>
            <a:r>
              <a:rPr lang="en-US" baseline="0" dirty="0" smtClean="0"/>
              <a:t> would fit on a jump drive.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coolTerm</a:t>
            </a:r>
            <a:r>
              <a:rPr lang="en-US" baseline="0" dirty="0" smtClean="0"/>
              <a:t>, don’t forget to &lt;ctrl&gt; r to </a:t>
            </a:r>
            <a:r>
              <a:rPr lang="en-US" baseline="0" smtClean="0"/>
              <a:t>start recording.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 to live at my parents home….</a:t>
            </a:r>
          </a:p>
          <a:p>
            <a:endParaRPr lang="en-US" dirty="0" smtClean="0"/>
          </a:p>
          <a:p>
            <a:r>
              <a:rPr lang="en-US" dirty="0" smtClean="0"/>
              <a:t>I included a link to </a:t>
            </a:r>
            <a:r>
              <a:rPr lang="en-US" dirty="0" err="1" smtClean="0"/>
              <a:t>FlightGear</a:t>
            </a:r>
            <a:r>
              <a:rPr lang="en-US" dirty="0" smtClean="0"/>
              <a:t> on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enough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Here is my bike on a trainer…</a:t>
            </a:r>
          </a:p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Initially, the sensor only work with a cell phone app.  But, again, I was not satisfied.  I knew I could do better.  I captured</a:t>
            </a:r>
            <a:r>
              <a:rPr lang="en-US" baseline="0" dirty="0" smtClean="0"/>
              <a:t> the day with a R Pi.</a:t>
            </a:r>
          </a:p>
          <a:p>
            <a:r>
              <a:rPr lang="en-US" baseline="0" dirty="0" smtClean="0"/>
              <a:t>	Then </a:t>
            </a:r>
            <a:r>
              <a:rPr lang="en-US" baseline="0" dirty="0" err="1" smtClean="0"/>
              <a:t>gatttool</a:t>
            </a:r>
            <a:r>
              <a:rPr lang="en-US" baseline="0" dirty="0" smtClean="0"/>
              <a:t>, and finally the Arduinos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still wanted to share my quirk with Windows users.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members.com/skrommel/download/showoff/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wmf"/><Relationship Id="rId4" Type="http://schemas.openxmlformats.org/officeDocument/2006/relationships/package" Target="../embeddings/Microsoft_Excel_Worksheet1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6276" y="923298"/>
            <a:ext cx="1527636" cy="22960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29491" r="1192" b="26455"/>
          <a:stretch/>
        </p:blipFill>
        <p:spPr bwMode="auto">
          <a:xfrm>
            <a:off x="40133" y="244475"/>
            <a:ext cx="975245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701675"/>
            <a:ext cx="57405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details in the Arduino code that I concede are </a:t>
            </a:r>
            <a:r>
              <a:rPr lang="en-US" dirty="0" err="1" smtClean="0"/>
              <a:t>mathy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onstants</a:t>
            </a:r>
          </a:p>
          <a:p>
            <a:pPr lvl="1"/>
            <a:r>
              <a:rPr lang="en-US" dirty="0" smtClean="0"/>
              <a:t>data sent by the speed sensor</a:t>
            </a:r>
          </a:p>
          <a:p>
            <a:pPr lvl="1"/>
            <a:r>
              <a:rPr lang="en-US" dirty="0" smtClean="0"/>
              <a:t>approximate speed calculation</a:t>
            </a:r>
          </a:p>
          <a:p>
            <a:pPr lvl="1"/>
            <a:r>
              <a:rPr lang="en-US" dirty="0" smtClean="0"/>
              <a:t>throttle axis position calculation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</a:t>
            </a:r>
          </a:p>
          <a:p>
            <a:endParaRPr lang="en-US" dirty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 (now a Junior at Harvard)]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(&lt;52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1912" y="4617235"/>
            <a:ext cx="418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Pre-flight briefing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Android 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396875"/>
            <a:ext cx="769915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a batch file:</a:t>
            </a:r>
          </a:p>
          <a:p>
            <a:pPr lvl="2"/>
            <a:r>
              <a:rPr lang="en-US" dirty="0"/>
              <a:t>@echo off</a:t>
            </a:r>
          </a:p>
          <a:p>
            <a:pPr lvl="2"/>
            <a:r>
              <a:rPr lang="en-US" dirty="0"/>
              <a:t>cd E:\CoolTermWin64Bit</a:t>
            </a:r>
          </a:p>
          <a:p>
            <a:pPr lvl="2"/>
            <a:r>
              <a:rPr lang="en-US" dirty="0"/>
              <a:t>start coolTerm.exe e:\coolTermWin64Bit\connection_settings_zero.stc</a:t>
            </a:r>
          </a:p>
          <a:p>
            <a:pPr lvl="2"/>
            <a:r>
              <a:rPr lang="en-US" dirty="0"/>
              <a:t>cd E:\ShowOff</a:t>
            </a:r>
          </a:p>
          <a:p>
            <a:pPr lvl="2"/>
            <a:r>
              <a:rPr lang="en-US" dirty="0"/>
              <a:t>start Showoff.exe</a:t>
            </a:r>
          </a:p>
          <a:p>
            <a:pPr lvl="2"/>
            <a:r>
              <a:rPr lang="en-US" dirty="0"/>
              <a:t>cd E:\FlightGear 2016.4.4\bin</a:t>
            </a:r>
          </a:p>
          <a:p>
            <a:pPr lvl="2"/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pPr lvl="2"/>
            <a:r>
              <a:rPr lang="en-US" dirty="0" smtClean="0"/>
              <a:t>exit</a:t>
            </a:r>
          </a:p>
          <a:p>
            <a:pPr lvl="1"/>
            <a:r>
              <a:rPr lang="en-US" dirty="0" smtClean="0"/>
              <a:t>Made start up conditions to record output of Arduino Leonardo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Used </a:t>
            </a:r>
            <a:r>
              <a:rPr lang="en-US" dirty="0" err="1" smtClean="0">
                <a:hlinkClick r:id="rId3"/>
              </a:rPr>
              <a:t>ShowOff</a:t>
            </a:r>
            <a:r>
              <a:rPr lang="en-US" dirty="0" smtClean="0"/>
              <a:t> to show user inputs in upper left of screen</a:t>
            </a:r>
          </a:p>
          <a:p>
            <a:pPr lvl="2"/>
            <a:r>
              <a:rPr lang="en-US" dirty="0"/>
              <a:t>https://www.dcmembers.com/skrommel/download/showoff/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803662"/>
              </p:ext>
            </p:extLst>
          </p:nvPr>
        </p:nvGraphicFramePr>
        <p:xfrm>
          <a:off x="2830512" y="35210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0512" y="35210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5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47" y="396875"/>
            <a:ext cx="424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initial conditions for </a:t>
            </a:r>
            <a:r>
              <a:rPr lang="en-US" dirty="0" err="1" smtClean="0"/>
              <a:t>FlightGear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--enable-</a:t>
            </a:r>
            <a:r>
              <a:rPr lang="en-US" dirty="0" err="1"/>
              <a:t>terrasync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/>
              <a:t>fov</a:t>
            </a:r>
            <a:r>
              <a:rPr lang="en-US" dirty="0"/>
              <a:t>=54.4</a:t>
            </a:r>
          </a:p>
          <a:p>
            <a:pPr lvl="2"/>
            <a:r>
              <a:rPr lang="en-US" dirty="0"/>
              <a:t>--enable-auto-coordination</a:t>
            </a:r>
          </a:p>
          <a:p>
            <a:pPr lvl="2"/>
            <a:r>
              <a:rPr lang="en-US" dirty="0"/>
              <a:t>--disable-clouds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visibility=39496</a:t>
            </a:r>
          </a:p>
          <a:p>
            <a:pPr lvl="1"/>
            <a:r>
              <a:rPr lang="en-US" dirty="0" smtClean="0"/>
              <a:t>Modified keyboard XML: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20675"/>
            <a:ext cx="4648200" cy="45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78196"/>
              </p:ext>
            </p:extLst>
          </p:nvPr>
        </p:nvGraphicFramePr>
        <p:xfrm>
          <a:off x="1989355" y="2835275"/>
          <a:ext cx="96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Packager Shell Object" showAsIcon="1" r:id="rId4" imgW="962280" imgH="571320" progId="Package">
                  <p:embed/>
                </p:oleObj>
              </mc:Choice>
              <mc:Fallback>
                <p:oleObj name="Packager Shell Object" showAsIcon="1" r:id="rId4" imgW="9622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355" y="2835275"/>
                        <a:ext cx="962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" y="396875"/>
            <a:ext cx="67758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@echo off</a:t>
            </a:r>
          </a:p>
          <a:p>
            <a:r>
              <a:rPr lang="en-US" dirty="0"/>
              <a:t>cd E:\CoolTermWin64Bit</a:t>
            </a:r>
          </a:p>
          <a:p>
            <a:r>
              <a:rPr lang="en-US" dirty="0"/>
              <a:t>start coolTerm.exe e:\coolTermWin64Bit\connection_settings_zero.stc</a:t>
            </a:r>
          </a:p>
          <a:p>
            <a:r>
              <a:rPr lang="en-US" dirty="0"/>
              <a:t>cd E:\ShowOff</a:t>
            </a:r>
          </a:p>
          <a:p>
            <a:r>
              <a:rPr lang="en-US" dirty="0"/>
              <a:t>start Showoff.exe</a:t>
            </a:r>
          </a:p>
          <a:p>
            <a:r>
              <a:rPr lang="en-US" dirty="0"/>
              <a:t>cd E:\FlightGear 2016.4.4\bin</a:t>
            </a:r>
          </a:p>
          <a:p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r>
              <a:rPr lang="en-US" dirty="0"/>
              <a:t>exit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712" y="27543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startApps</a:t>
            </a:r>
            <a:r>
              <a:rPr lang="en-US" dirty="0" smtClean="0"/>
              <a:t> batch file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502969"/>
              </p:ext>
            </p:extLst>
          </p:nvPr>
        </p:nvGraphicFramePr>
        <p:xfrm>
          <a:off x="4278312" y="34448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8312" y="34448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2648</Words>
  <Application>Microsoft Office PowerPoint</Application>
  <PresentationFormat>Custom</PresentationFormat>
  <Paragraphs>521</Paragraphs>
  <Slides>48</Slides>
  <Notes>30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Default</vt:lpstr>
      <vt:lpstr>Packager Shell Object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290</cp:revision>
  <dcterms:created xsi:type="dcterms:W3CDTF">2022-12-24T11:04:31Z</dcterms:created>
  <dcterms:modified xsi:type="dcterms:W3CDTF">2024-01-28T19:17:56Z</dcterms:modified>
</cp:coreProperties>
</file>